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4"/>
  </p:notesMasterIdLst>
  <p:sldIdLst>
    <p:sldId id="284" r:id="rId2"/>
    <p:sldId id="289" r:id="rId3"/>
    <p:sldId id="313" r:id="rId4"/>
    <p:sldId id="350" r:id="rId5"/>
    <p:sldId id="302" r:id="rId6"/>
    <p:sldId id="305" r:id="rId7"/>
    <p:sldId id="306" r:id="rId8"/>
    <p:sldId id="351" r:id="rId9"/>
    <p:sldId id="294" r:id="rId10"/>
    <p:sldId id="295" r:id="rId11"/>
    <p:sldId id="307" r:id="rId12"/>
    <p:sldId id="298" r:id="rId13"/>
    <p:sldId id="299" r:id="rId14"/>
    <p:sldId id="300" r:id="rId15"/>
    <p:sldId id="352" r:id="rId16"/>
    <p:sldId id="324" r:id="rId17"/>
    <p:sldId id="358" r:id="rId18"/>
    <p:sldId id="355" r:id="rId19"/>
    <p:sldId id="357" r:id="rId20"/>
    <p:sldId id="301" r:id="rId21"/>
    <p:sldId id="323" r:id="rId22"/>
    <p:sldId id="332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0" autoAdjust="0"/>
    <p:restoredTop sz="94660"/>
  </p:normalViewPr>
  <p:slideViewPr>
    <p:cSldViewPr>
      <p:cViewPr>
        <p:scale>
          <a:sx n="64" d="100"/>
          <a:sy n="64" d="100"/>
        </p:scale>
        <p:origin x="-56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19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76EAF-CAB7-4C0E-8853-C4B79DE2C98B}" type="datetimeFigureOut">
              <a:rPr lang="th-TH" smtClean="0"/>
              <a:pPr/>
              <a:t>23/04/59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741EE-4B2D-4970-927C-861BDCB5F59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CF51D-14E2-4584-BD54-151AE8DD4346}" type="slidenum">
              <a:rPr lang="en-US"/>
              <a:pPr/>
              <a:t>7</a:t>
            </a:fld>
            <a:endParaRPr lang="th-TH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พูดกันบ่อยว่า</a:t>
            </a:r>
            <a:r>
              <a:rPr lang="en-US"/>
              <a:t>   </a:t>
            </a:r>
            <a:r>
              <a:rPr lang="th-TH" b="1"/>
              <a:t>ระวังประวัติศาสตร์จะซ้ำรอย</a:t>
            </a:r>
            <a:r>
              <a:rPr lang="en-US"/>
              <a:t>     </a:t>
            </a:r>
            <a:r>
              <a:rPr lang="th-TH"/>
              <a:t>ในวงการโคเนื้อก็มีประวัติศาสตร์เช่นกัน</a:t>
            </a:r>
            <a:r>
              <a:rPr lang="en-US"/>
              <a:t>  </a:t>
            </a:r>
            <a:r>
              <a:rPr lang="th-TH"/>
              <a:t>และในรอบ</a:t>
            </a:r>
            <a:r>
              <a:rPr lang="en-US"/>
              <a:t> 20 </a:t>
            </a:r>
            <a:r>
              <a:rPr lang="th-TH"/>
              <a:t>ปีที่ผ่านมา</a:t>
            </a:r>
            <a:r>
              <a:rPr lang="en-US"/>
              <a:t>  </a:t>
            </a:r>
            <a:r>
              <a:rPr lang="th-TH"/>
              <a:t>ก็มีประวัติศาสตร์ซ้ำรอยหลายเรื่อง</a:t>
            </a:r>
            <a:r>
              <a:rPr lang="en-US"/>
              <a:t>  </a:t>
            </a:r>
            <a:r>
              <a:rPr lang="th-TH"/>
              <a:t>สาเหตุหนึ่งคือไม่ค่อยมีใครได้รวบรวมประวัติศาสตร์ไว้ให้คนรุ่นใหม่หรือคนรุ่นเก่ามีเพิ่งมีอำนาจใหม่ได้ศึกษา</a:t>
            </a:r>
            <a:r>
              <a:rPr lang="en-US"/>
              <a:t>   </a:t>
            </a:r>
            <a:r>
              <a:rPr lang="th-TH"/>
              <a:t>ผู้เขียนจึงพยายามรวบรวมเหตุการณ์ต่างๆในวงการโคเนื้อในรอบ</a:t>
            </a:r>
            <a:r>
              <a:rPr lang="en-US"/>
              <a:t> 30 </a:t>
            </a:r>
            <a:r>
              <a:rPr lang="th-TH"/>
              <a:t>ปี</a:t>
            </a:r>
            <a:r>
              <a:rPr lang="en-US"/>
              <a:t> </a:t>
            </a:r>
            <a:r>
              <a:rPr lang="th-TH"/>
              <a:t>ไว้ในเอกสาร</a:t>
            </a:r>
            <a:r>
              <a:rPr lang="en-US"/>
              <a:t>  </a:t>
            </a:r>
            <a:r>
              <a:rPr lang="th-TH">
                <a:cs typeface="JasmineUPC" pitchFamily="18" charset="-34"/>
              </a:rPr>
              <a:t>ย้อนรอย</a:t>
            </a:r>
            <a:r>
              <a:rPr lang="en-US">
                <a:cs typeface="JasmineUPC" pitchFamily="18" charset="-34"/>
              </a:rPr>
              <a:t>....</a:t>
            </a:r>
            <a:r>
              <a:rPr lang="th-TH">
                <a:cs typeface="JasmineUPC" pitchFamily="18" charset="-34"/>
              </a:rPr>
              <a:t>วงการโคเนื้อไทย</a:t>
            </a:r>
            <a:r>
              <a:rPr lang="en-US">
                <a:cs typeface="JasmineUPC" pitchFamily="18" charset="-34"/>
              </a:rPr>
              <a:t>  </a:t>
            </a:r>
            <a:r>
              <a:rPr lang="th-TH">
                <a:cs typeface="JasmineUPC" pitchFamily="18" charset="-34"/>
              </a:rPr>
              <a:t>ใ</a:t>
            </a:r>
            <a:r>
              <a:rPr lang="th-TH"/>
              <a:t>ห้มากที่สุดเท่าที่จะทำได้</a:t>
            </a:r>
            <a:r>
              <a:rPr lang="en-US"/>
              <a:t>    </a:t>
            </a:r>
            <a:r>
              <a:rPr lang="th-TH"/>
              <a:t>โดยหวังว่าคงเป็นประโยชน์สำหรับอนุชนรุ่นหลัง</a:t>
            </a:r>
            <a:r>
              <a:rPr lang="en-US"/>
              <a:t>  </a:t>
            </a:r>
            <a:r>
              <a:rPr lang="th-TH"/>
              <a:t>และรุ่นปัจจุบัน</a:t>
            </a:r>
            <a:r>
              <a:rPr lang="en-US"/>
              <a:t> </a:t>
            </a:r>
            <a:r>
              <a:rPr lang="th-TH"/>
              <a:t>โดยเฉพาะอย่างยิ่งกับนักการเมืองและบุคคลที่มีอำนาจกำหนดชะตากรรมของบ้านเมืองและวงการโคเนื้อของไทย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เดือน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741EE-4B2D-4970-927C-861BDCB5F59B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5183-B890-4A9D-9F42-908E38976F3D}" type="datetimeFigureOut">
              <a:rPr lang="th-TH" smtClean="0"/>
              <a:pPr/>
              <a:t>23/04/59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2CD-B990-4A1D-9B4E-1DA2FC75D2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5183-B890-4A9D-9F42-908E38976F3D}" type="datetimeFigureOut">
              <a:rPr lang="th-TH" smtClean="0"/>
              <a:pPr/>
              <a:t>23/04/59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2CD-B990-4A1D-9B4E-1DA2FC75D2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5183-B890-4A9D-9F42-908E38976F3D}" type="datetimeFigureOut">
              <a:rPr lang="th-TH" smtClean="0"/>
              <a:pPr/>
              <a:t>23/04/59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2CD-B990-4A1D-9B4E-1DA2FC75D2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5183-B890-4A9D-9F42-908E38976F3D}" type="datetimeFigureOut">
              <a:rPr lang="th-TH" smtClean="0"/>
              <a:pPr/>
              <a:t>23/04/59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2CD-B990-4A1D-9B4E-1DA2FC75D2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5183-B890-4A9D-9F42-908E38976F3D}" type="datetimeFigureOut">
              <a:rPr lang="th-TH" smtClean="0"/>
              <a:pPr/>
              <a:t>23/04/59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2CD-B990-4A1D-9B4E-1DA2FC75D2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5183-B890-4A9D-9F42-908E38976F3D}" type="datetimeFigureOut">
              <a:rPr lang="th-TH" smtClean="0"/>
              <a:pPr/>
              <a:t>23/04/59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2CD-B990-4A1D-9B4E-1DA2FC75D2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5183-B890-4A9D-9F42-908E38976F3D}" type="datetimeFigureOut">
              <a:rPr lang="th-TH" smtClean="0"/>
              <a:pPr/>
              <a:t>23/04/59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2CD-B990-4A1D-9B4E-1DA2FC75D2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5183-B890-4A9D-9F42-908E38976F3D}" type="datetimeFigureOut">
              <a:rPr lang="th-TH" smtClean="0"/>
              <a:pPr/>
              <a:t>23/04/59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2CD-B990-4A1D-9B4E-1DA2FC75D2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5183-B890-4A9D-9F42-908E38976F3D}" type="datetimeFigureOut">
              <a:rPr lang="th-TH" smtClean="0"/>
              <a:pPr/>
              <a:t>23/04/59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2CD-B990-4A1D-9B4E-1DA2FC75D2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5183-B890-4A9D-9F42-908E38976F3D}" type="datetimeFigureOut">
              <a:rPr lang="th-TH" smtClean="0"/>
              <a:pPr/>
              <a:t>23/04/59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52CD-B990-4A1D-9B4E-1DA2FC75D2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5183-B890-4A9D-9F42-908E38976F3D}" type="datetimeFigureOut">
              <a:rPr lang="th-TH" smtClean="0"/>
              <a:pPr/>
              <a:t>23/04/59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4852CD-B990-4A1D-9B4E-1DA2FC75D26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0B5183-B890-4A9D-9F42-908E38976F3D}" type="datetimeFigureOut">
              <a:rPr lang="th-TH" smtClean="0"/>
              <a:pPr/>
              <a:t>23/04/59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4852CD-B990-4A1D-9B4E-1DA2FC75D26A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05" y="404664"/>
            <a:ext cx="8424936" cy="568863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8000" dirty="0" smtClean="0">
                <a:latin typeface="Angsana New" pitchFamily="18" charset="-34"/>
                <a:cs typeface="Angsana New" pitchFamily="18" charset="-34"/>
              </a:rPr>
              <a:t>               </a:t>
            </a:r>
            <a:r>
              <a:rPr lang="th-TH" sz="8000" b="1" dirty="0" smtClean="0">
                <a:latin typeface="JasmineUPC" pitchFamily="18" charset="-34"/>
                <a:cs typeface="JasmineUPC" pitchFamily="18" charset="-34"/>
              </a:rPr>
              <a:t>การเลี้ยงไส้เดือน</a:t>
            </a:r>
          </a:p>
          <a:p>
            <a:pPr marL="0" indent="0">
              <a:buNone/>
            </a:pPr>
            <a:r>
              <a:rPr lang="th-TH" sz="5400" b="1" dirty="0" smtClean="0">
                <a:latin typeface="JasmineUPC" pitchFamily="18" charset="-34"/>
                <a:cs typeface="JasmineUPC" pitchFamily="18" charset="-34"/>
              </a:rPr>
              <a:t>           รูปแบบของ ฟาร์มพฤกษะศรี</a:t>
            </a:r>
          </a:p>
          <a:p>
            <a:pPr marL="0" indent="0"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                     โดย เดือนเพื่อนดิน  เวอร์มิ เซนเตอร์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61" y="4117192"/>
            <a:ext cx="1787473" cy="1472048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77" y="4119201"/>
            <a:ext cx="1831760" cy="1481959"/>
          </a:xfrm>
          <a:prstGeom prst="rect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4" y="4119201"/>
            <a:ext cx="1995545" cy="1507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63" y="4071942"/>
            <a:ext cx="2089603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เดือนเพื่อนดิน\immage\duen98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33449" y="642918"/>
            <a:ext cx="1295411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105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352928" cy="6408712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เติม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มูลโคหมักลงไปในบล็อก 1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,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3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,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5 </a:t>
            </a: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.......</a:t>
            </a:r>
          </a:p>
          <a:p>
            <a:pPr algn="l"/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หนาประมาณ 10-12 ซม.</a:t>
            </a:r>
            <a:endParaRPr lang="th-TH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 descr="20141011_14022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1285860"/>
            <a:ext cx="3643306" cy="2518190"/>
          </a:xfrm>
          <a:prstGeom prst="rect">
            <a:avLst/>
          </a:prstGeom>
        </p:spPr>
      </p:pic>
      <p:pic>
        <p:nvPicPr>
          <p:cNvPr id="10" name="Picture 2" descr="D:\รุปภ าพงานสมาคม\IMG_32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643314"/>
            <a:ext cx="3788250" cy="301094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357694"/>
            <a:ext cx="2031487" cy="1505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642910" y="5072074"/>
            <a:ext cx="4071934" cy="1285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 New" pitchFamily="18" charset="-34"/>
                <a:ea typeface="Times New Roman"/>
                <a:cs typeface="Angsana New" pitchFamily="18" charset="-34"/>
              </a:rPr>
              <a:t>ปล่อยตัวไส้เดือนลงไป 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 New" pitchFamily="18" charset="-34"/>
                <a:ea typeface="Times New Roman"/>
                <a:cs typeface="Angsana New" pitchFamily="18" charset="-34"/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5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 New" pitchFamily="18" charset="-34"/>
                <a:ea typeface="Times New Roman"/>
                <a:cs typeface="Angsana New" pitchFamily="18" charset="-34"/>
              </a:rPr>
              <a:t> กก.ต่อบล็อก  ไส้เดือน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 New" pitchFamily="18" charset="-34"/>
                <a:ea typeface="Times New Roman"/>
                <a:cs typeface="Angsana New" pitchFamily="18" charset="-34"/>
              </a:rPr>
              <a:t>จะค่อยๆมุดลงในมูลโคหมักหมดสิ้นภายใน 5 นาที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 New" pitchFamily="18" charset="-34"/>
                <a:ea typeface="Times New Roman"/>
                <a:cs typeface="Angsana New" pitchFamily="18" charset="-34"/>
              </a:rPr>
              <a:t>(ถ้าไส้เดือนไม่มุดแสดงว่ามีปัญหา)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976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352928" cy="6408712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endPara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เติมมูลโคหมักประมาณสัปดาห์ละ 1 ครั้งหนาประมาณ 10-12 ซม. ตัวไส้เดือนจะย้ายจากล่างขึ้นบนเรื่อยๆเพื่อมากินอาหารและรับออกซิเจน</a:t>
            </a:r>
            <a:endParaRPr lang="th-TH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รูปภาพ 7" descr="20141205_1110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2428868"/>
            <a:ext cx="6286544" cy="3500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9976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34998"/>
            <a:ext cx="8856984" cy="64087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ctr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เมื่อมูลไส้เดือนสูงจากพื้นประมาณ60-80ซม.ให้นำอวนไนล่อนหรือผ้าแสลน</a:t>
            </a:r>
          </a:p>
          <a:p>
            <a:pPr marL="0" indent="0" algn="ctr"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วางลงบนผิวหน้าแล้วเติมมูลโคหมักบนอวนนั้นให้หนา 5-10 ซม.</a:t>
            </a:r>
          </a:p>
          <a:p>
            <a:pPr marL="0" indent="0" algn="ctr">
              <a:buNone/>
            </a:pPr>
            <a:endPara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8" name="Picture 4" descr="D:\รุปภ าพงานสมาคม\IMG_353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929493" y="2165888"/>
            <a:ext cx="3233483" cy="294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4348" y="5857892"/>
            <a:ext cx="3286148" cy="52322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ภาพเห็นอวนมีมูลโคหมัก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อยู่บน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Picture 3" descr="D:\รุปภ าพงานสมาคม\IMG_36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000240"/>
            <a:ext cx="2664663" cy="357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Rectangle 8"/>
          <p:cNvSpPr/>
          <p:nvPr/>
        </p:nvSpPr>
        <p:spPr>
          <a:xfrm>
            <a:off x="5072066" y="5572140"/>
            <a:ext cx="3024336" cy="954107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ในเวลา 2-3 วัน ไส้เดือนจะขึ้นมากินมูลโคหมักเกือบหมด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13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04867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3968112"/>
            <a:ext cx="2808312" cy="83099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ยกอวนที่มีทั้งตัวและมูลไส้เดือนเท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ลงในบล็อกติดกัน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0562" y="3991045"/>
            <a:ext cx="405690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เติม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มูลโคหมักบน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อวนบนบล็อกเก่าซ้ำ พร้อมกันนั้นก็เติมมูลโคหมักในบล็อกใหม่ 10-12 ซม ทำเช่นนี้ 4-5 รอบ(หรือจนไม่มีตัวไสเดือนขึ้นมา)</a:t>
            </a:r>
            <a:endParaRPr lang="en-US" sz="24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18" name="Picture 2" descr="D:\รุปภ าพงานสมาคม\IMG_35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6646"/>
            <a:ext cx="3543939" cy="265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รูปภาพ 7" descr="IMGP028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4876" y="1000108"/>
            <a:ext cx="3571900" cy="2678926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500034" y="5286388"/>
            <a:ext cx="821537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ตัวไส้เดือนในบล็อกเดิมและตัวที่ฟักออกมาใหม่ก็จะถูกย้ายมาอยู่ในบล็อกใหม่จนแทบจะหมดสิ้น</a:t>
            </a:r>
            <a:endParaRPr lang="th-TH" sz="3200" dirty="0"/>
          </a:p>
        </p:txBody>
      </p:sp>
    </p:spTree>
    <p:extLst>
      <p:ext uri="{BB962C8B-B14F-4D97-AF65-F5344CB8AC3E}">
        <p14:creationId xmlns="" xmlns:p14="http://schemas.microsoft.com/office/powerpoint/2010/main" val="2203753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619268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เมื่อ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เห็นว่าในบล็อกเดิมไม่มีตัวเหลืออยู่แล้ว ก็นำเอามูลไส้เดือนไปใช้ประโยชน์ได้เลย ส่วนในบล็อกใหม่ก็เติม</a:t>
            </a:r>
            <a:r>
              <a:rPr lang="th-TH" sz="2800" b="1" dirty="0" err="1">
                <a:latin typeface="Angsana New" pitchFamily="18" charset="-34"/>
                <a:cs typeface="Angsana New" pitchFamily="18" charset="-34"/>
              </a:rPr>
              <a:t>เบดดิ้ง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ให้สัปดาห์ละ 1 ครั้ง สรุปแล้วกินเวลาในแต่ละบล็อกประมาณ 2-3 เดือนซึ่งนานพอที่ไข่จะฟักเป็นตัวได้ก่อนเก็บเกี่ยวมูลไส้เดือน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5497487"/>
            <a:ext cx="3897221" cy="461665"/>
          </a:xfrm>
          <a:prstGeom prst="rect">
            <a:avLst/>
          </a:prstGeom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400" dirty="0" smtClean="0">
                <a:cs typeface="+mj-cs"/>
              </a:rPr>
              <a:t>หรือบรรจุ</a:t>
            </a:r>
            <a:r>
              <a:rPr lang="th-TH" sz="2400" dirty="0">
                <a:cs typeface="+mj-cs"/>
              </a:rPr>
              <a:t>มูลไส้เดือนลงถุง </a:t>
            </a:r>
            <a:r>
              <a:rPr lang="th-TH" sz="2400" dirty="0" smtClean="0">
                <a:cs typeface="+mj-cs"/>
              </a:rPr>
              <a:t>เพื่อนำไปจำหน่าย</a:t>
            </a:r>
            <a:endParaRPr lang="th-TH" sz="2400" dirty="0"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6395" y="2178824"/>
            <a:ext cx="311474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755574" y="5497487"/>
            <a:ext cx="3456384" cy="461665"/>
          </a:xfrm>
          <a:prstGeom prst="rect">
            <a:avLst/>
          </a:prstGeom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/>
              <a:t>   ตัก</a:t>
            </a:r>
            <a:r>
              <a:rPr lang="th-TH" sz="2400" dirty="0"/>
              <a:t>มูลไส้เดือนไปใช้ประโยชน์ได้เลย</a:t>
            </a:r>
            <a:endParaRPr lang="en-US" sz="2400" dirty="0"/>
          </a:p>
        </p:txBody>
      </p:sp>
      <p:pic>
        <p:nvPicPr>
          <p:cNvPr id="7" name="รูปภาพ 6" descr="IMGP02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2214554"/>
            <a:ext cx="4048121" cy="3036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628" y="6000768"/>
            <a:ext cx="8429652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อาจจะต้องทำการผึ่งในร่มเพื่อลดความชื้น 1-2 วันและร่อนเอาวัสดุแปลกปลอมออกก่อนจำหน่าย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782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05" y="955078"/>
            <a:ext cx="8424936" cy="568863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8000" dirty="0" smtClean="0">
                <a:latin typeface="Angsana New" pitchFamily="18" charset="-34"/>
                <a:cs typeface="Angsana New" pitchFamily="18" charset="-34"/>
              </a:rPr>
              <a:t>               </a:t>
            </a:r>
          </a:p>
          <a:p>
            <a:pPr marL="0" indent="0">
              <a:buNone/>
            </a:pPr>
            <a:endParaRPr lang="th-TH" sz="80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algn="ctr">
              <a:buNone/>
            </a:pPr>
            <a:r>
              <a:rPr lang="th-TH" sz="8000" b="1" dirty="0" smtClean="0">
                <a:latin typeface="JasmineUPC" pitchFamily="18" charset="-34"/>
                <a:cs typeface="JasmineUPC" pitchFamily="18" charset="-34"/>
              </a:rPr>
              <a:t>ตอนที่ </a:t>
            </a:r>
            <a:r>
              <a:rPr lang="en-US" sz="8000" b="1" dirty="0" smtClean="0">
                <a:latin typeface="JasmineUPC" pitchFamily="18" charset="-34"/>
                <a:cs typeface="JasmineUPC" pitchFamily="18" charset="-34"/>
              </a:rPr>
              <a:t>2</a:t>
            </a:r>
          </a:p>
          <a:p>
            <a:pPr marL="0" indent="0" algn="ctr">
              <a:buNone/>
            </a:pPr>
            <a:r>
              <a:rPr lang="th-TH" sz="4400" b="1" dirty="0" smtClean="0">
                <a:latin typeface="JasmineUPC" pitchFamily="18" charset="-34"/>
                <a:cs typeface="JasmineUPC" pitchFamily="18" charset="-34"/>
              </a:rPr>
              <a:t>การขุนลูกไส้เดือนเพื่อขายพันธุ์</a:t>
            </a:r>
          </a:p>
          <a:p>
            <a:pPr marL="0" indent="0"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                     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9" name="Picture 4" descr="D:\เดือนเพื่อนดิน\immage\duen9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1643050"/>
            <a:ext cx="1295411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105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r>
              <a:rPr lang="th-TH" b="1" dirty="0" smtClean="0"/>
              <a:t>ขุนเพื่อขายตัวไส้เดือน</a:t>
            </a:r>
            <a:endParaRPr lang="th-TH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278" y="1935163"/>
            <a:ext cx="2909712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378619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เรียกตัวเล็กด้วยมุ้งไนลอน เบอร์ 20</a:t>
            </a:r>
            <a:endParaRPr lang="th-TH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1014225"/>
            <a:ext cx="335758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/>
              <a:t>นำไปขุนในอ่างยาง หรืออ่างไฟเบอร์</a:t>
            </a:r>
          </a:p>
          <a:p>
            <a:r>
              <a:rPr lang="th-TH" sz="2400" dirty="0" smtClean="0"/>
              <a:t>เป็นเวลา 20</a:t>
            </a:r>
            <a:r>
              <a:rPr lang="en-US" sz="2400" dirty="0" smtClean="0"/>
              <a:t>-30</a:t>
            </a:r>
            <a:r>
              <a:rPr lang="th-TH" sz="2400" dirty="0" smtClean="0"/>
              <a:t> วัน ก็แยกตัวมาขายได้</a:t>
            </a:r>
            <a:endParaRPr lang="th-TH" sz="2400" dirty="0"/>
          </a:p>
        </p:txBody>
      </p:sp>
      <p:pic>
        <p:nvPicPr>
          <p:cNvPr id="1027" name="Picture 3" descr="D:\เดือนเพื่อนดิน\immage\fatten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274910"/>
            <a:ext cx="3810000" cy="436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785918" y="1785925"/>
            <a:ext cx="5715040" cy="33575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th-TH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ngsana New"/>
                <a:cs typeface="Angsana New"/>
              </a:rPr>
              <a:t>แถม</a:t>
            </a:r>
            <a:endParaRPr lang="th-TH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ngsana New"/>
              <a:cs typeface="Angsana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714876" y="1785926"/>
            <a:ext cx="40719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ทุกครั้งที่ต้องการแยกตัวไส้เดือนออกจากมูลไส้เดือน จะใช้ตาข่ายหรือแสลนวางบนผิวหน้าที่เลี้ยงแล้วเติมมูลโคหมักลงบนตาข่ายหนาราว </a:t>
            </a:r>
            <a:r>
              <a:rPr lang="en-US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5-6 </a:t>
            </a:r>
            <a:r>
              <a:rPr lang="th-TH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ซม.</a:t>
            </a:r>
          </a:p>
          <a:p>
            <a:r>
              <a:rPr lang="th-TH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ทิ้งไว้ </a:t>
            </a:r>
            <a:r>
              <a:rPr lang="en-US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2 </a:t>
            </a:r>
            <a:r>
              <a:rPr lang="th-TH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วันก็ยกตาข่ายซึ่งมีตัวไส้เดือนอยู่หนาแน่น แล้วจับตัวไส้เดือนไปใช้ประโยชน์วิธีดังกล่าวเรียกว่า </a:t>
            </a:r>
            <a:r>
              <a:rPr lang="th-TH" b="1" dirty="0" smtClean="0">
                <a:solidFill>
                  <a:srgbClr val="00B050"/>
                </a:solidFill>
                <a:latin typeface="JasmineUPC" pitchFamily="18" charset="-34"/>
                <a:cs typeface="JasmineUPC" pitchFamily="18" charset="-34"/>
              </a:rPr>
              <a:t>การเรียกตัวไส้เดือน </a:t>
            </a:r>
            <a:r>
              <a:rPr lang="th-TH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ซึ่งประหยัดเวลาในการคัดแยกตัวไส้เดือนอย่างมาก</a:t>
            </a:r>
            <a:endParaRPr lang="th-TH" b="1" dirty="0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928662" y="500050"/>
            <a:ext cx="5429288" cy="1143000"/>
          </a:xfrm>
        </p:spPr>
        <p:txBody>
          <a:bodyPr/>
          <a:lstStyle/>
          <a:p>
            <a:r>
              <a:rPr lang="th-TH" b="1" dirty="0" smtClean="0"/>
              <a:t>การเรียกตัวไส้เดือน</a:t>
            </a:r>
            <a:endParaRPr lang="th-TH" b="1" dirty="0"/>
          </a:p>
        </p:txBody>
      </p:sp>
      <p:pic>
        <p:nvPicPr>
          <p:cNvPr id="1026" name="Picture 2" descr="D:\เดือนเพื่อนดิน\immage\slan1.jpg"/>
          <p:cNvPicPr>
            <a:picLocks noChangeAspect="1" noChangeArrowheads="1"/>
          </p:cNvPicPr>
          <p:nvPr/>
        </p:nvPicPr>
        <p:blipFill>
          <a:blip r:embed="rId2" cstate="screen"/>
          <a:srcRect l="9701" r="15333"/>
          <a:stretch>
            <a:fillRect/>
          </a:stretch>
        </p:blipFill>
        <p:spPr bwMode="auto">
          <a:xfrm>
            <a:off x="509060" y="2143116"/>
            <a:ext cx="3634312" cy="3620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022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drow1.jpg"/>
          <p:cNvPicPr>
            <a:picLocks noChangeAspect="1"/>
          </p:cNvPicPr>
          <p:nvPr/>
        </p:nvPicPr>
        <p:blipFill>
          <a:blip r:embed="rId2" cstate="print"/>
          <a:srcRect t="29167" b="40625"/>
          <a:stretch>
            <a:fillRect/>
          </a:stretch>
        </p:blipFill>
        <p:spPr>
          <a:xfrm>
            <a:off x="142844" y="1285860"/>
            <a:ext cx="5852948" cy="3143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714356"/>
            <a:ext cx="18001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WINDROW</a:t>
            </a:r>
            <a:endParaRPr lang="th-TH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285860"/>
            <a:ext cx="2523325" cy="448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2405714"/>
            <a:ext cx="2459458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เลี้ยง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ในกะละมัง</a:t>
            </a:r>
          </a:p>
        </p:txBody>
      </p:sp>
      <p:pic>
        <p:nvPicPr>
          <p:cNvPr id="6" name="รูปภาพ 5" descr="20150117_1527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3000372"/>
            <a:ext cx="2476485" cy="1857364"/>
          </a:xfrm>
          <a:prstGeom prst="rect">
            <a:avLst/>
          </a:prstGeom>
        </p:spPr>
      </p:pic>
      <p:pic>
        <p:nvPicPr>
          <p:cNvPr id="7" name="รูปภาพ 6" descr="2010_0410_140746A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2428868"/>
            <a:ext cx="2286016" cy="1714512"/>
          </a:xfrm>
          <a:prstGeom prst="rect">
            <a:avLst/>
          </a:prstGeom>
        </p:spPr>
      </p:pic>
      <p:pic>
        <p:nvPicPr>
          <p:cNvPr id="9" name="รูปภาพ 8" descr="IMGP00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85950" y="4536313"/>
            <a:ext cx="3000364" cy="2250273"/>
          </a:xfrm>
          <a:prstGeom prst="rect">
            <a:avLst/>
          </a:prstGeom>
        </p:spPr>
      </p:pic>
      <p:pic>
        <p:nvPicPr>
          <p:cNvPr id="10" name="รูปภาพ 9" descr="IMGP00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0760" y="4643470"/>
            <a:ext cx="2857488" cy="2143116"/>
          </a:xfrm>
          <a:prstGeom prst="rect">
            <a:avLst/>
          </a:prstGeom>
        </p:spPr>
      </p:pic>
      <p:pic>
        <p:nvPicPr>
          <p:cNvPr id="11" name="รูปภาพ 10" descr="IMGP005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572132" y="2428868"/>
            <a:ext cx="3000396" cy="2250297"/>
          </a:xfrm>
          <a:prstGeom prst="rect">
            <a:avLst/>
          </a:prstGeom>
        </p:spPr>
      </p:pic>
      <p:sp>
        <p:nvSpPr>
          <p:cNvPr id="12" name="Rectangle 2"/>
          <p:cNvSpPr/>
          <p:nvPr/>
        </p:nvSpPr>
        <p:spPr>
          <a:xfrm>
            <a:off x="2214578" y="4572032"/>
            <a:ext cx="235745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เลี้ยง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ในปล่อง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คอนกรีต</a:t>
            </a:r>
          </a:p>
        </p:txBody>
      </p:sp>
      <p:sp>
        <p:nvSpPr>
          <p:cNvPr id="13" name="Rectangle 2"/>
          <p:cNvSpPr/>
          <p:nvPr/>
        </p:nvSpPr>
        <p:spPr>
          <a:xfrm>
            <a:off x="3143240" y="1834210"/>
            <a:ext cx="214314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เลี้ยง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ในลัง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พลาสติก</a:t>
            </a:r>
          </a:p>
        </p:txBody>
      </p:sp>
      <p:sp>
        <p:nvSpPr>
          <p:cNvPr id="14" name="Rectangle 2"/>
          <p:cNvSpPr/>
          <p:nvPr/>
        </p:nvSpPr>
        <p:spPr>
          <a:xfrm>
            <a:off x="6143636" y="4714884"/>
            <a:ext cx="1857388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ก่ออ่างอิฐบล็อก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1538" y="0"/>
            <a:ext cx="7578721" cy="12618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Angsana New"/>
              </a:rPr>
              <a:t>เกี่ยวกับวิธีการเลี้ยง..........</a:t>
            </a:r>
          </a:p>
          <a:p>
            <a:pPr>
              <a:spcAft>
                <a:spcPts val="0"/>
              </a:spcAft>
            </a:pPr>
            <a:r>
              <a:rPr lang="th-TH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Angsana New"/>
              </a:rPr>
              <a:t>                             ตัวอย่าง</a:t>
            </a:r>
            <a:r>
              <a:rPr lang="th-TH" sz="4400" b="1" dirty="0" smtClean="0">
                <a:latin typeface="Times New Roman"/>
                <a:ea typeface="Times New Roman"/>
                <a:cs typeface="Angsana New"/>
              </a:rPr>
              <a:t>ที่ทำกันอยู่ทั่วไปในเมืองไทย</a:t>
            </a:r>
            <a:endParaRPr lang="en-US" b="1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6500826" y="1334144"/>
            <a:ext cx="214314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ทั้งรายเล็กรายใหญ่</a:t>
            </a:r>
          </a:p>
        </p:txBody>
      </p:sp>
    </p:spTree>
    <p:extLst>
      <p:ext uri="{BB962C8B-B14F-4D97-AF65-F5344CB8AC3E}">
        <p14:creationId xmlns="" xmlns:p14="http://schemas.microsoft.com/office/powerpoint/2010/main" val="2330221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0972" y="2500306"/>
            <a:ext cx="7409150" cy="175432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วิธี</a:t>
            </a:r>
            <a:r>
              <a:rPr lang="th-TH" sz="3600" b="1" dirty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นี้ยินดีให้ลอกเลียนแบบไปใช้และเผยแพร่ได้ เพียงแต่ขอให้อ้างอิงว่าเป็นกรรมวิธีที่คิดค้นขึ้นที่ฟาร์ม</a:t>
            </a:r>
            <a:r>
              <a:rPr lang="th-TH" sz="3600" b="1" dirty="0" err="1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พฤกษะ</a:t>
            </a:r>
            <a:r>
              <a:rPr lang="th-TH" sz="3600" b="1" dirty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ศรี เมื่อปี </a:t>
            </a:r>
            <a:r>
              <a:rPr lang="th-TH" sz="3600" b="1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พ.ศ. </a:t>
            </a:r>
            <a:r>
              <a:rPr lang="th-TH" sz="3600" b="1" dirty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2555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6000" y="928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การเลี้ยงไส้เดือน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รูปแบบของ ฟาร์ม</a:t>
            </a:r>
            <a:r>
              <a:rPr lang="th-TH" b="1" dirty="0" err="1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พฤกษะ</a:t>
            </a:r>
            <a:r>
              <a:rPr lang="th-TH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ศรี</a:t>
            </a:r>
            <a:endParaRPr lang="th-TH" b="1" dirty="0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6" name="Picture 4" descr="D:\เดือนเพื่อนดิน\immage\duen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5072075"/>
            <a:ext cx="1214446" cy="1071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0221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285860"/>
            <a:ext cx="84192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solidFill>
                  <a:schemeClr val="bg2">
                    <a:lumMod val="25000"/>
                  </a:schemeClr>
                </a:solidFill>
              </a:rPr>
              <a:t>รูปแบบและกรรมวิธีในการเลี้ยงไส้เดือน</a:t>
            </a:r>
          </a:p>
          <a:p>
            <a:r>
              <a:rPr lang="th-TH" sz="5400" b="1" dirty="0" smtClean="0">
                <a:solidFill>
                  <a:schemeClr val="bg2">
                    <a:lumMod val="25000"/>
                  </a:schemeClr>
                </a:solidFill>
              </a:rPr>
              <a:t>แตกต่างกันไป ไม่มีรูปแบบที่ตายตัว</a:t>
            </a:r>
          </a:p>
          <a:p>
            <a:r>
              <a:rPr lang="th-TH" sz="5400" b="1" dirty="0" smtClean="0">
                <a:solidFill>
                  <a:schemeClr val="bg2">
                    <a:lumMod val="25000"/>
                  </a:schemeClr>
                </a:solidFill>
              </a:rPr>
              <a:t>ใครคิดว่ารูปแบบไหนเหมาะสมกับตน   ก็เลือกทำรูปแบบนั้น</a:t>
            </a:r>
            <a:endParaRPr lang="th-TH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4" descr="D:\เดือนเพื่อนดิน\immage\duen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5561" y="4429133"/>
            <a:ext cx="2266967" cy="2000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022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เดือนเพื่อนดิน\immage\showplac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5863" y="2833710"/>
            <a:ext cx="6772275" cy="3810000"/>
          </a:xfrm>
          <a:prstGeom prst="rect">
            <a:avLst/>
          </a:prstGeom>
          <a:noFill/>
        </p:spPr>
      </p:pic>
      <p:pic>
        <p:nvPicPr>
          <p:cNvPr id="4100" name="Picture 4" descr="D:\เดือนเพื่อนดิน\immage\duen9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966173"/>
            <a:ext cx="6715172" cy="16770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5824" y="6120490"/>
            <a:ext cx="829958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dirty="0" smtClean="0"/>
              <a:t>สนใจเข้าไลน์กลุ่ม เดือนเพื่อนดิน ติดต่อ คุณนเรศ แสงพรหมทิพย์ โทร</a:t>
            </a:r>
            <a:r>
              <a:rPr lang="en-US" sz="2000" dirty="0" smtClean="0">
                <a:cs typeface="+mj-cs"/>
              </a:rPr>
              <a:t>081 9437323</a:t>
            </a:r>
            <a:endParaRPr lang="th-TH" sz="2000" dirty="0">
              <a:cs typeface="+mj-cs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785918" y="2643181"/>
            <a:ext cx="5715040" cy="33575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th-TH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ngsana New"/>
                <a:cs typeface="Angsana New"/>
              </a:rPr>
              <a:t>สวัสดี</a:t>
            </a:r>
          </a:p>
        </p:txBody>
      </p:sp>
    </p:spTree>
    <p:extLst>
      <p:ext uri="{BB962C8B-B14F-4D97-AF65-F5344CB8AC3E}">
        <p14:creationId xmlns="" xmlns:p14="http://schemas.microsoft.com/office/powerpoint/2010/main" val="2330221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1" y="285728"/>
            <a:ext cx="8501121" cy="126188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Angsana New"/>
              </a:rPr>
              <a:t>การเก็บเกี่ยวผลผลิตจากไส้เดือน</a:t>
            </a:r>
          </a:p>
          <a:p>
            <a:pPr>
              <a:spcAft>
                <a:spcPts val="0"/>
              </a:spcAft>
            </a:pPr>
            <a:r>
              <a:rPr lang="th-TH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Angsana New"/>
              </a:rPr>
              <a:t>				</a:t>
            </a:r>
            <a:r>
              <a:rPr lang="th-TH" sz="4400" b="1" dirty="0" smtClean="0">
                <a:latin typeface="Times New Roman"/>
                <a:ea typeface="Times New Roman"/>
                <a:cs typeface="Angsana New"/>
              </a:rPr>
              <a:t>ที่ทำกันอยู่ทั่วไปในเมืองไทย</a:t>
            </a:r>
            <a:endParaRPr lang="en-US" b="1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2006" y="1760513"/>
            <a:ext cx="7409150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เมื่อ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ไส้เดือนกินอาหารหมดก็ทำการแยกตัวไส้เดือนออก แล้วเอามูลไส้เดือนไปใช้เป็นปุ๋ย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ส่วนตัวไส้เดือนก็นำไปเลี้ยง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ในเบดดิ้ง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ใหม่</a:t>
            </a:r>
          </a:p>
        </p:txBody>
      </p:sp>
      <p:pic>
        <p:nvPicPr>
          <p:cNvPr id="8" name="รูปภาพ 7" descr="2009_0922_112116A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3120094"/>
            <a:ext cx="3571868" cy="23886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488" y="5214950"/>
            <a:ext cx="164660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dirty="0" smtClean="0"/>
              <a:t>คัดแยกด้วยมือ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5691862"/>
            <a:ext cx="195438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dirty="0" smtClean="0"/>
              <a:t>คัดแยกด้วยเครื่อง</a:t>
            </a:r>
            <a:endParaRPr lang="th-TH" dirty="0"/>
          </a:p>
        </p:txBody>
      </p:sp>
      <p:pic>
        <p:nvPicPr>
          <p:cNvPr id="9" name="รูปภาพ 8" descr="IMGP01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2066" y="3161107"/>
            <a:ext cx="3214710" cy="2411033"/>
          </a:xfrm>
          <a:prstGeom prst="rect">
            <a:avLst/>
          </a:prstGeom>
        </p:spPr>
      </p:pic>
      <p:pic>
        <p:nvPicPr>
          <p:cNvPr id="10" name="ตัวยึดเนื้อหา 3" descr="2006_0212_141357AA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571472" y="4929198"/>
            <a:ext cx="2277535" cy="1708151"/>
          </a:xfrm>
        </p:spPr>
      </p:pic>
      <p:pic>
        <p:nvPicPr>
          <p:cNvPr id="11" name="Picture 4" descr="D:\เดือนเพื่อนดิน\immage\duen98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785926"/>
            <a:ext cx="1295411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0221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244" y="285728"/>
            <a:ext cx="7578721" cy="12618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solidFill>
                  <a:srgbClr val="C00000"/>
                </a:solidFill>
                <a:latin typeface="Times New Roman"/>
                <a:ea typeface="Times New Roman"/>
                <a:cs typeface="Angsana New"/>
              </a:rPr>
              <a:t>ส่วนวิธีการเลี้ยงไส้เดือน</a:t>
            </a:r>
          </a:p>
          <a:p>
            <a:pPr>
              <a:spcAft>
                <a:spcPts val="0"/>
              </a:spcAft>
            </a:pPr>
            <a:r>
              <a:rPr lang="th-TH" sz="4400" b="1" dirty="0" smtClean="0">
                <a:latin typeface="Times New Roman"/>
                <a:ea typeface="Times New Roman"/>
                <a:cs typeface="Angsana New"/>
              </a:rPr>
              <a:t>		ที่ทำกันอยู่ในต่างประเทศ</a:t>
            </a:r>
            <a:endParaRPr lang="en-US" b="1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0972" y="1643050"/>
            <a:ext cx="7409150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ให้ไส้เดือนเคลื่อนย้ายตัวเองจากล่างขึ้นบนหรือย้ายทางด้านข้าง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โดยไม่ต้องใช้แรงงานคนแยกตัว</a:t>
            </a:r>
          </a:p>
        </p:txBody>
      </p:sp>
      <p:pic>
        <p:nvPicPr>
          <p:cNvPr id="2050" name="Picture 2" descr="product-vermicompost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06" y="2643182"/>
            <a:ext cx="343242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" descr="Flow Through Worm Bin 1 cubic foo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278605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low Through Worm Bin 1 cubic foo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8" y="2786058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w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4429132"/>
            <a:ext cx="1910983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6" descr="wt_diagram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45938" y="4214818"/>
            <a:ext cx="1498062" cy="24510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4" descr="ws_in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357422" y="4714884"/>
            <a:ext cx="2285992" cy="1938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" descr="swa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0" y="4929198"/>
            <a:ext cx="1147936" cy="1681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286512" y="6448032"/>
            <a:ext cx="2322815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VERTICAL WORM BIN </a:t>
            </a:r>
            <a:endParaRPr lang="th-TH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214546" y="6519446"/>
            <a:ext cx="2637582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HORIZONTAL WORM BIN</a:t>
            </a:r>
            <a:endParaRPr lang="th-TH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5818" y="4572008"/>
            <a:ext cx="282167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FLOW TROUGH WORM BIN</a:t>
            </a:r>
            <a:endParaRPr lang="th-TH" sz="1600" dirty="0"/>
          </a:p>
        </p:txBody>
      </p:sp>
      <p:pic>
        <p:nvPicPr>
          <p:cNvPr id="19" name="Picture 4" descr="D:\เดือนเพื่อนดิน\immage\duen98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15206" y="500042"/>
            <a:ext cx="1295411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02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59229"/>
            <a:ext cx="7864474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Angsana New"/>
              </a:rPr>
              <a:t>ทดลองวิธีการเลี้ยงไส้เดือน </a:t>
            </a:r>
            <a:r>
              <a:rPr lang="th-TH" sz="3600" b="1" dirty="0" smtClean="0">
                <a:latin typeface="Times New Roman"/>
                <a:ea typeface="Times New Roman"/>
                <a:cs typeface="Angsana New"/>
              </a:rPr>
              <a:t>ในฟาร์ม</a:t>
            </a:r>
            <a:r>
              <a:rPr lang="th-TH" sz="3600" b="1" dirty="0" err="1" smtClean="0">
                <a:latin typeface="Times New Roman"/>
                <a:ea typeface="Times New Roman"/>
                <a:cs typeface="Angsana New"/>
              </a:rPr>
              <a:t>พฤกษะ</a:t>
            </a:r>
            <a:r>
              <a:rPr lang="th-TH" sz="3600" b="1" dirty="0" smtClean="0">
                <a:latin typeface="Times New Roman"/>
                <a:ea typeface="Times New Roman"/>
                <a:cs typeface="Angsana New"/>
              </a:rPr>
              <a:t>ศรี</a:t>
            </a:r>
            <a:r>
              <a:rPr lang="th-TH" sz="4800" b="1" dirty="0" smtClean="0">
                <a:solidFill>
                  <a:srgbClr val="C00000"/>
                </a:solidFill>
                <a:latin typeface="Times New Roman"/>
                <a:ea typeface="Times New Roman"/>
                <a:cs typeface="Angsana New"/>
              </a:rPr>
              <a:t>ระยะแรกๆ</a:t>
            </a:r>
            <a:endParaRPr lang="en-US" sz="4800" b="1" dirty="0">
              <a:solidFill>
                <a:srgbClr val="C00000"/>
              </a:solidFill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24" y="1189009"/>
            <a:ext cx="740915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ฟาร์ม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พฤกษะ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ศรี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ทดลองเลี้ยงด้วยวิธีต่างๆข้างต้นแทบจะทุกรูปแบบ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แล้ว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 descr="2005_0107_231834A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228863"/>
            <a:ext cx="2115067" cy="1414451"/>
          </a:xfrm>
          <a:prstGeom prst="rect">
            <a:avLst/>
          </a:prstGeom>
        </p:spPr>
      </p:pic>
      <p:pic>
        <p:nvPicPr>
          <p:cNvPr id="6" name="รูปภาพ 5" descr="2005_0223_232853A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2143116"/>
            <a:ext cx="2143140" cy="1433225"/>
          </a:xfrm>
          <a:prstGeom prst="rect">
            <a:avLst/>
          </a:prstGeom>
        </p:spPr>
      </p:pic>
      <p:pic>
        <p:nvPicPr>
          <p:cNvPr id="7" name="รูปภาพ 6" descr="2006_0212_143055AA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786446" y="1910966"/>
            <a:ext cx="1500198" cy="2089538"/>
          </a:xfrm>
          <a:prstGeom prst="rect">
            <a:avLst/>
          </a:prstGeom>
        </p:spPr>
      </p:pic>
      <p:pic>
        <p:nvPicPr>
          <p:cNvPr id="8" name="รูปภาพ 7" descr="2010_0420_140056AA_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643174" y="4071942"/>
            <a:ext cx="2643206" cy="1643074"/>
          </a:xfrm>
          <a:prstGeom prst="rect">
            <a:avLst/>
          </a:prstGeom>
        </p:spPr>
      </p:pic>
      <p:pic>
        <p:nvPicPr>
          <p:cNvPr id="9" name="รูปภาพ 8" descr="2010_0511_124320AA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572132" y="4143380"/>
            <a:ext cx="2928926" cy="1428760"/>
          </a:xfrm>
          <a:prstGeom prst="rect">
            <a:avLst/>
          </a:prstGeom>
        </p:spPr>
      </p:pic>
      <p:sp>
        <p:nvSpPr>
          <p:cNvPr id="10" name="Rectangle 2"/>
          <p:cNvSpPr/>
          <p:nvPr/>
        </p:nvSpPr>
        <p:spPr>
          <a:xfrm>
            <a:off x="3286116" y="6072206"/>
            <a:ext cx="435771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พบว่า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ต้องเสียเวลาในการแยกตัว</a:t>
            </a:r>
            <a:r>
              <a:rPr lang="th-TH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มาก</a:t>
            </a:r>
            <a:endParaRPr lang="th-TH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" name="Picture 4" descr="D:\เดือนเพื่อนดิน\immage\duen98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596" y="5357826"/>
            <a:ext cx="1295411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0221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59229"/>
            <a:ext cx="7864474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600" b="1" dirty="0" smtClean="0">
                <a:latin typeface="Times New Roman"/>
                <a:ea typeface="Times New Roman"/>
                <a:cs typeface="Angsana New"/>
              </a:rPr>
              <a:t>ทดลองวิธีการเลี้ยงไส้เดือน ในฟาร์ม</a:t>
            </a:r>
            <a:r>
              <a:rPr lang="th-TH" sz="3600" b="1" dirty="0" err="1" smtClean="0">
                <a:latin typeface="Times New Roman"/>
                <a:ea typeface="Times New Roman"/>
                <a:cs typeface="Angsana New"/>
              </a:rPr>
              <a:t>พฤกษะ</a:t>
            </a:r>
            <a:r>
              <a:rPr lang="th-TH" sz="3600" b="1" dirty="0" smtClean="0">
                <a:latin typeface="Times New Roman"/>
                <a:ea typeface="Times New Roman"/>
                <a:cs typeface="Angsana New"/>
              </a:rPr>
              <a:t>ศรี</a:t>
            </a:r>
            <a:r>
              <a:rPr lang="th-TH" sz="4800" b="1" dirty="0" smtClean="0">
                <a:solidFill>
                  <a:srgbClr val="C00000"/>
                </a:solidFill>
                <a:latin typeface="Times New Roman"/>
                <a:ea typeface="Times New Roman"/>
                <a:cs typeface="Angsana New"/>
              </a:rPr>
              <a:t>ระยะที่ 2</a:t>
            </a:r>
            <a:endParaRPr lang="en-US" sz="4800" b="1" dirty="0">
              <a:solidFill>
                <a:srgbClr val="C00000"/>
              </a:solidFill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877626" y="1214422"/>
            <a:ext cx="776634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ทดลองเลี้ยงแบบให้ตัวไส้เดือนเคลื่อนย้ายตัวเองเหมือนกับที่ฝรั่งทำ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กัน เช่น</a:t>
            </a:r>
          </a:p>
        </p:txBody>
      </p:sp>
      <p:pic>
        <p:nvPicPr>
          <p:cNvPr id="11" name="รูปภาพ 10" descr="2010_0522_100458A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15043" y="1928802"/>
            <a:ext cx="1642643" cy="928694"/>
          </a:xfrm>
          <a:prstGeom prst="rect">
            <a:avLst/>
          </a:prstGeom>
        </p:spPr>
      </p:pic>
      <p:pic>
        <p:nvPicPr>
          <p:cNvPr id="12" name="รูปภาพ 11" descr="A5CIMG888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57224" y="3000372"/>
            <a:ext cx="1643074" cy="2071702"/>
          </a:xfrm>
          <a:prstGeom prst="rect">
            <a:avLst/>
          </a:prstGeom>
        </p:spPr>
      </p:pic>
      <p:pic>
        <p:nvPicPr>
          <p:cNvPr id="13" name="รูปภาพ 12" descr="A3CIMG976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643174" y="3000372"/>
            <a:ext cx="1500198" cy="2071702"/>
          </a:xfrm>
          <a:prstGeom prst="rect">
            <a:avLst/>
          </a:prstGeom>
        </p:spPr>
      </p:pic>
      <p:sp>
        <p:nvSpPr>
          <p:cNvPr id="15" name="Rectangle 2"/>
          <p:cNvSpPr/>
          <p:nvPr/>
        </p:nvSpPr>
        <p:spPr>
          <a:xfrm>
            <a:off x="20402" y="6140255"/>
            <a:ext cx="9052192" cy="64633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dirty="0" smtClean="0">
                <a:solidFill>
                  <a:schemeClr val="accent4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นับว่าได้ผลดี ประหยัดแรงงาน </a:t>
            </a:r>
            <a:r>
              <a:rPr lang="th-TH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แต่...เวลาผ่าน</a:t>
            </a:r>
            <a:r>
              <a:rPr lang="th-TH" sz="3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ไป 1</a:t>
            </a:r>
            <a:r>
              <a:rPr lang="th-TH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ปี  ตะกร้าก็พัง ลังก็พุ</a:t>
            </a:r>
            <a:endParaRPr lang="th-TH" sz="36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" name="รูปภาพ 15" descr="IMGP014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14314" y="1643050"/>
            <a:ext cx="1081546" cy="1500198"/>
          </a:xfrm>
          <a:prstGeom prst="rect">
            <a:avLst/>
          </a:prstGeom>
        </p:spPr>
      </p:pic>
      <p:pic>
        <p:nvPicPr>
          <p:cNvPr id="17" name="รูปภาพ 16" descr="IMGP068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3982636" y="3303984"/>
            <a:ext cx="2428892" cy="1821669"/>
          </a:xfrm>
          <a:prstGeom prst="rect">
            <a:avLst/>
          </a:prstGeom>
        </p:spPr>
      </p:pic>
      <p:sp>
        <p:nvSpPr>
          <p:cNvPr id="14" name="Rectangle 2"/>
          <p:cNvSpPr/>
          <p:nvPr/>
        </p:nvSpPr>
        <p:spPr>
          <a:xfrm>
            <a:off x="142876" y="5406110"/>
            <a:ext cx="657226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ทำลังไม้เติม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เบดดิ้ง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ข้างบนและมีช่องให้มูลไส้เดือนออกทางข้างล่าง</a:t>
            </a:r>
          </a:p>
        </p:txBody>
      </p:sp>
      <p:sp>
        <p:nvSpPr>
          <p:cNvPr id="18" name="Rectangle 2"/>
          <p:cNvSpPr/>
          <p:nvPr/>
        </p:nvSpPr>
        <p:spPr>
          <a:xfrm>
            <a:off x="4429124" y="1928802"/>
            <a:ext cx="442915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ใช้ตะกร้าซ้อนกัน 3ชั้นให้ตัวไส้เดือนย้ายขึ้นตะกร้าบนเอามูลไส้เดือนจากตะกร้าล่างไปใช้</a:t>
            </a:r>
          </a:p>
        </p:txBody>
      </p:sp>
      <p:sp>
        <p:nvSpPr>
          <p:cNvPr id="19" name="Rectangle 2"/>
          <p:cNvSpPr/>
          <p:nvPr/>
        </p:nvSpPr>
        <p:spPr>
          <a:xfrm>
            <a:off x="1071538" y="2214554"/>
            <a:ext cx="1357322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ทำเป็นถุงผ้าใบ</a:t>
            </a:r>
          </a:p>
        </p:txBody>
      </p:sp>
      <p:pic>
        <p:nvPicPr>
          <p:cNvPr id="20" name="รูปภาพ 19" descr="IMGP0215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357950" y="3071834"/>
            <a:ext cx="2188732" cy="1928802"/>
          </a:xfrm>
          <a:prstGeom prst="rect">
            <a:avLst/>
          </a:prstGeom>
        </p:spPr>
      </p:pic>
      <p:sp>
        <p:nvSpPr>
          <p:cNvPr id="21" name="Rectangle 2"/>
          <p:cNvSpPr/>
          <p:nvPr/>
        </p:nvSpPr>
        <p:spPr>
          <a:xfrm>
            <a:off x="6786578" y="5046661"/>
            <a:ext cx="2143140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กล่องเหล็ก ปาดมูลไส้เดือนลงล่าง</a:t>
            </a:r>
          </a:p>
        </p:txBody>
      </p:sp>
    </p:spTree>
    <p:extLst>
      <p:ext uri="{BB962C8B-B14F-4D97-AF65-F5344CB8AC3E}">
        <p14:creationId xmlns="" xmlns:p14="http://schemas.microsoft.com/office/powerpoint/2010/main" val="2330221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4" grpId="0" animBg="1"/>
      <p:bldP spid="18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1790704" y="285728"/>
            <a:ext cx="5638816" cy="4857784"/>
          </a:xfrm>
          <a:prstGeom prst="irregularSeal1">
            <a:avLst/>
          </a:prstGeom>
          <a:solidFill>
            <a:srgbClr val="F0FC0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5" name="AutoShape 7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652463"/>
            <a:ext cx="9982200" cy="3276600"/>
          </a:xfrm>
          <a:prstGeom prst="irregularSeal2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th-TH" sz="7200" dirty="0" smtClean="0">
                <a:solidFill>
                  <a:srgbClr val="600200"/>
                </a:solidFill>
                <a:cs typeface="JasmineUPC" pitchFamily="18" charset="-34"/>
              </a:rPr>
              <a:t>ค้นพบแล้ว</a:t>
            </a:r>
            <a:r>
              <a:rPr lang="en-US" sz="7200" dirty="0" smtClean="0">
                <a:solidFill>
                  <a:srgbClr val="600200"/>
                </a:solidFill>
                <a:cs typeface="JasmineUPC" pitchFamily="18" charset="-34"/>
              </a:rPr>
              <a:t> </a:t>
            </a:r>
            <a:r>
              <a:rPr lang="en-US" sz="7200" dirty="0">
                <a:solidFill>
                  <a:srgbClr val="600200"/>
                </a:solidFill>
                <a:cs typeface="JasmineUPC" pitchFamily="18" charset="-34"/>
              </a:rPr>
              <a:t>!</a:t>
            </a:r>
            <a:endParaRPr lang="en-US" sz="7200" dirty="0">
              <a:solidFill>
                <a:srgbClr val="AC04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28662" y="5143512"/>
            <a:ext cx="7572427" cy="1071570"/>
            <a:chOff x="1198" y="-159"/>
            <a:chExt cx="5194" cy="5238"/>
          </a:xfrm>
        </p:grpSpPr>
        <p:sp>
          <p:nvSpPr>
            <p:cNvPr id="2058" name="AutoShape 10" descr="Large confetti"/>
            <p:cNvSpPr>
              <a:spLocks noChangeArrowheads="1"/>
            </p:cNvSpPr>
            <p:nvPr/>
          </p:nvSpPr>
          <p:spPr bwMode="auto">
            <a:xfrm>
              <a:off x="4131" y="2405"/>
              <a:ext cx="116" cy="2674"/>
            </a:xfrm>
            <a:prstGeom prst="irregularSeal1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th-TH" sz="9600">
                <a:solidFill>
                  <a:schemeClr val="bg1"/>
                </a:solidFill>
              </a:endParaRPr>
            </a:p>
          </p:txBody>
        </p:sp>
        <p:sp>
          <p:nvSpPr>
            <p:cNvPr id="2059" name="Text Box 11" descr="Large confetti"/>
            <p:cNvSpPr txBox="1">
              <a:spLocks noChangeArrowheads="1"/>
            </p:cNvSpPr>
            <p:nvPr/>
          </p:nvSpPr>
          <p:spPr bwMode="auto">
            <a:xfrm>
              <a:off x="1198" y="-159"/>
              <a:ext cx="519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th-TH" sz="4800" dirty="0" smtClean="0">
                  <a:solidFill>
                    <a:srgbClr val="C00000"/>
                  </a:solidFill>
                  <a:cs typeface="JasmineUPC" pitchFamily="18" charset="-34"/>
                </a:rPr>
                <a:t>วิธีเลี้ยงไส้เดือนที่แสนง่าย และใช้เวลาน้อย</a:t>
              </a:r>
              <a:endParaRPr lang="th-TH" sz="48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61" name="Picture 13" descr="pe01832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70748" y="71414"/>
            <a:ext cx="2744788" cy="2508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05" y="955078"/>
            <a:ext cx="8424936" cy="568863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8000" dirty="0" smtClean="0">
                <a:latin typeface="Angsana New" pitchFamily="18" charset="-34"/>
                <a:cs typeface="Angsana New" pitchFamily="18" charset="-34"/>
              </a:rPr>
              <a:t>               </a:t>
            </a:r>
          </a:p>
          <a:p>
            <a:pPr marL="0" indent="0">
              <a:buNone/>
            </a:pPr>
            <a:endParaRPr lang="th-TH" sz="80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algn="ctr">
              <a:buNone/>
            </a:pPr>
            <a:r>
              <a:rPr lang="th-TH" sz="8000" b="1" dirty="0" smtClean="0">
                <a:latin typeface="JasmineUPC" pitchFamily="18" charset="-34"/>
                <a:cs typeface="JasmineUPC" pitchFamily="18" charset="-34"/>
              </a:rPr>
              <a:t>ตอนที่ </a:t>
            </a:r>
            <a:r>
              <a:rPr lang="en-US" sz="8000" b="1" dirty="0" smtClean="0">
                <a:latin typeface="JasmineUPC" pitchFamily="18" charset="-34"/>
                <a:cs typeface="JasmineUPC" pitchFamily="18" charset="-34"/>
              </a:rPr>
              <a:t>1</a:t>
            </a:r>
          </a:p>
          <a:p>
            <a:pPr marL="0" indent="0" algn="ctr">
              <a:buNone/>
            </a:pPr>
            <a:r>
              <a:rPr lang="th-TH" sz="4400" b="1" dirty="0" smtClean="0">
                <a:latin typeface="JasmineUPC" pitchFamily="18" charset="-34"/>
                <a:cs typeface="JasmineUPC" pitchFamily="18" charset="-34"/>
              </a:rPr>
              <a:t>เลี้ยงพ่อแม่พันธุ์เพื่อผลิตปุ๋ยและผลิตลูก</a:t>
            </a:r>
          </a:p>
          <a:p>
            <a:pPr marL="0" indent="0"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                     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9" name="Picture 4" descr="D:\เดือนเพื่อนดิน\immage\duen9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1643050"/>
            <a:ext cx="1295411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105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568952" cy="612068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วิธีการ</a:t>
            </a:r>
            <a:endParaRPr lang="en-US" sz="2800" dirty="0">
              <a:solidFill>
                <a:schemeClr val="tx1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228600" algn="l">
              <a:spcAft>
                <a:spcPts val="0"/>
              </a:spcAft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ใช้</a:t>
            </a: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อิฐบล็อกประสานมาซ้อนกันให้เป็นบล็อกคู่ พื้นที่บล็อกละประมาณ 1 ตารางเมตรหมายความว่าต้องทำเป็น 2 หรือ 4 หรือ 6 บล็อก เป็นต้น ต้องซ้อนประมาณ 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6-10 </a:t>
            </a: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ชั้น แต่ตอนเริ่มเลี้ยงใหม่อาจจะซ้อนอิฐบล็อกประสานเพียง 2 ชั้น แล้วค่อยซ้อนเพิ่มภายหลังก็ได้</a:t>
            </a:r>
            <a:endParaRPr lang="en-US" sz="2800" dirty="0">
              <a:solidFill>
                <a:schemeClr val="tx1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algn="l"/>
            <a:endParaRPr lang="th-TH" sz="28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074" name="วัตถุ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938" b="-1878"/>
          <a:stretch>
            <a:fillRect/>
          </a:stretch>
        </p:blipFill>
        <p:spPr bwMode="auto">
          <a:xfrm>
            <a:off x="1979712" y="2996952"/>
            <a:ext cx="547260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รูปภาพ 3" descr="20141011_14020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00298" y="4214818"/>
            <a:ext cx="4429156" cy="20073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030813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2772</TotalTime>
  <Words>970</Words>
  <Application>Microsoft Office PowerPoint</Application>
  <PresentationFormat>On-screen Show (4:3)</PresentationFormat>
  <Paragraphs>86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ไหลเวียน</vt:lpstr>
      <vt:lpstr>Slide 1</vt:lpstr>
      <vt:lpstr>Slide 2</vt:lpstr>
      <vt:lpstr>Slide 3</vt:lpstr>
      <vt:lpstr>Slide 4</vt:lpstr>
      <vt:lpstr>Slide 5</vt:lpstr>
      <vt:lpstr>Slide 6</vt:lpstr>
      <vt:lpstr>ค้นพบแล้ว !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ขุนเพื่อขายตัวไส้เดือน</vt:lpstr>
      <vt:lpstr>Slide 17</vt:lpstr>
      <vt:lpstr>การเรียกตัวไส้เดือน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Corporate Edition</cp:lastModifiedBy>
  <cp:revision>256</cp:revision>
  <dcterms:created xsi:type="dcterms:W3CDTF">2014-07-08T03:21:56Z</dcterms:created>
  <dcterms:modified xsi:type="dcterms:W3CDTF">2016-04-23T05:52:19Z</dcterms:modified>
</cp:coreProperties>
</file>